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1" r:id="rId4"/>
    <p:sldId id="263" r:id="rId5"/>
    <p:sldId id="276" r:id="rId6"/>
    <p:sldId id="259" r:id="rId7"/>
    <p:sldId id="260" r:id="rId8"/>
    <p:sldId id="264" r:id="rId9"/>
    <p:sldId id="269" r:id="rId10"/>
    <p:sldId id="278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1C0632-82B6-4CF0-B801-186182FF03C3}" type="datetimeFigureOut">
              <a:rPr lang="it-IT" smtClean="0"/>
              <a:pPr/>
              <a:t>06/07/2014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8984CD-E4EE-4AD0-998F-63889CFCDAE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19591" y="-171400"/>
            <a:ext cx="958321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/>
                <a:cs typeface="Comic Sans MS"/>
              </a:rPr>
              <a:t>SUMMER SCHOOL all’Istituto </a:t>
            </a:r>
          </a:p>
          <a:p>
            <a:pPr algn="ctr"/>
            <a:r>
              <a:rPr lang="it-IT" sz="5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/>
                <a:cs typeface="Comic Sans MS"/>
              </a:rPr>
              <a:t>Zooprofilattico Sperimentale</a:t>
            </a:r>
            <a:endParaRPr lang="it-IT" sz="5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/>
              <a:cs typeface="Comic Sans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7538" y="558924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00"/>
                </a:solidFill>
                <a:latin typeface="Comic Sans MS"/>
                <a:cs typeface="Comic Sans MS"/>
              </a:rPr>
              <a:t>Laboratorio di Microbiologia Molecolare e Batteriologia Speciale</a:t>
            </a:r>
            <a:endParaRPr lang="it-IT" sz="32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60246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6512511" cy="1143000"/>
          </a:xfrm>
        </p:spPr>
        <p:txBody>
          <a:bodyPr/>
          <a:lstStyle/>
          <a:p>
            <a:r>
              <a:rPr lang="it-IT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PROVE MOLECOLARI</a:t>
            </a:r>
            <a:endParaRPr lang="it-IT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Segnaposto contenuto 3" descr="dna2-770x51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7" b="16707"/>
          <a:stretch>
            <a:fillRect/>
          </a:stretch>
        </p:blipFill>
        <p:spPr>
          <a:xfrm>
            <a:off x="1475656" y="2276872"/>
            <a:ext cx="5976664" cy="3096344"/>
          </a:xfrm>
        </p:spPr>
      </p:pic>
    </p:spTree>
    <p:extLst>
      <p:ext uri="{BB962C8B-B14F-4D97-AF65-F5344CB8AC3E}">
        <p14:creationId xmlns:p14="http://schemas.microsoft.com/office/powerpoint/2010/main" val="152400980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332656"/>
            <a:ext cx="7992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7"/>
            </a:pPr>
            <a:r>
              <a:rPr lang="it-IT" sz="20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</a:rPr>
              <a:t>polymerase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</a:rPr>
              <a:t>chain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</a:rPr>
              <a:t>reaction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) : tecnica di biologia molecolare che consente la moltiplicazione (</a:t>
            </a:r>
            <a:r>
              <a:rPr lang="it-IT" sz="2000" i="1" dirty="0" smtClean="0">
                <a:solidFill>
                  <a:schemeClr val="bg2">
                    <a:lumMod val="25000"/>
                  </a:schemeClr>
                </a:solidFill>
              </a:rPr>
              <a:t>amplificazione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) di frammenti di DNA dei quali si conoscono le sequenze nucleotidiche iniziali e terminali. 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47664" y="126876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Preparazione campioni (10+1): </a:t>
            </a:r>
            <a:endParaRPr lang="it-IT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 descr="IMG_1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504000" cy="262800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CasellaDiTesto 16"/>
          <p:cNvSpPr txBox="1"/>
          <p:nvPr/>
        </p:nvSpPr>
        <p:spPr>
          <a:xfrm>
            <a:off x="5220072" y="1628800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Inserire:</a:t>
            </a:r>
          </a:p>
          <a:p>
            <a:pPr lvl="1">
              <a:buFont typeface="Wingdings" pitchFamily="2" charset="2"/>
              <a:buChar char="v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336.6 µl di H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₂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O distillata;</a:t>
            </a:r>
          </a:p>
          <a:p>
            <a:pPr lvl="1">
              <a:buFont typeface="Wingdings" pitchFamily="2" charset="2"/>
              <a:buChar char="v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55 µl Buffer di reazione;</a:t>
            </a:r>
          </a:p>
          <a:p>
            <a:pPr lvl="1">
              <a:buFont typeface="Wingdings" pitchFamily="2" charset="2"/>
              <a:buChar char="v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44 µl di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</a:rPr>
              <a:t>MgCl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(Cloruro di Magnesio)</a:t>
            </a:r>
          </a:p>
          <a:p>
            <a:pPr lvl="1">
              <a:buFont typeface="Wingdings" pitchFamily="2" charset="2"/>
              <a:buChar char="v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22 µl di DNTP</a:t>
            </a:r>
          </a:p>
          <a:p>
            <a:pPr lvl="1">
              <a:buFont typeface="Wingdings" pitchFamily="2" charset="2"/>
              <a:buChar char="v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11 µl di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</a:rPr>
              <a:t>Primer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</a:rPr>
              <a:t>Forward</a:t>
            </a:r>
            <a:endParaRPr lang="it-IT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11 µl di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</a:rPr>
              <a:t>Primer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Reverse</a:t>
            </a:r>
          </a:p>
          <a:p>
            <a:pPr lvl="1">
              <a:buFont typeface="Wingdings" pitchFamily="2" charset="2"/>
              <a:buChar char="v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5 µl di DNA in ogni campione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83568" y="54452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8 campioni + controllo positivo (K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⁺)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e controllo negativo (K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⁻)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" name="Immagine 19" descr="IMG_1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221088"/>
            <a:ext cx="1863000" cy="248400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2682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8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0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Elettroforesi in gel d’</a:t>
            </a:r>
            <a:r>
              <a:rPr lang="it-IT" sz="2000" u="sng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Agarosio</a:t>
            </a:r>
            <a:r>
              <a:rPr lang="it-IT" sz="20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(tecnica utilizzata per analizzare e separare acidi nucleici. Essa sfrutta le cariche presenti nelle molecole di DNA o RNA (con carica negativa), per farle migrare, in un campo elettrico, attraverso il gel di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</a:rPr>
              <a:t>Agarosio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; </a:t>
            </a:r>
            <a:endParaRPr 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27687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Preparazione del gel d’</a:t>
            </a:r>
            <a:r>
              <a:rPr lang="it-IT" u="sng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Agarosio</a:t>
            </a: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all’1</a:t>
            </a: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% : 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 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1 gr di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</a:rPr>
              <a:t>Agarosio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e 25 ml di tampone TBE</a:t>
            </a:r>
            <a:endParaRPr lang="it-IT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 descr="IMG_1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05064"/>
            <a:ext cx="3360000" cy="2520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magine 7" descr="IMG_1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CasellaDiTesto 8"/>
          <p:cNvSpPr txBox="1"/>
          <p:nvPr/>
        </p:nvSpPr>
        <p:spPr>
          <a:xfrm>
            <a:off x="4139952" y="472514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Sciogliere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il composto e </a:t>
            </a: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posizionare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il tutto nell’apposito supporto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2656"/>
            <a:ext cx="2976000" cy="22320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611560" y="105273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0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Immergere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completamente il gel nel tampone di corsa;</a:t>
            </a:r>
            <a:endParaRPr 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55976" y="306896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Caricamento campioni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: 1 µl di DNA, 9 µl di H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₂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O e 2 µl di colorante</a:t>
            </a:r>
            <a:endParaRPr 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Immagine 6" descr="IMG_1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348880"/>
            <a:ext cx="2976000" cy="22320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IMG_12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221088"/>
            <a:ext cx="2976000" cy="22320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1619672" y="5085184"/>
            <a:ext cx="3024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Avvio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corsa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elettroforetica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3456000" cy="2592000"/>
          </a:xfrm>
          <a:prstGeom prst="ellipse">
            <a:avLst/>
          </a:prstGeom>
          <a:ln w="63500" cap="rnd">
            <a:solidFill>
              <a:schemeClr val="bg2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4860032" y="1124744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LETTURA al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</a:rPr>
              <a:t>transilluminatore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 (UV )a  320 nm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465313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Il gel funge da setaccio essendo costituito da una rete di pori, i quali consentono di separare le molecole in base alla loro grandezza. Per questo motivo le più piccole attraversano più velocemente i pori rispetto a quelle più grandi, avremo, quindi, una separazione in funzione della </a:t>
            </a:r>
            <a:r>
              <a:rPr lang="it-IT" sz="2000" i="1" dirty="0" smtClean="0">
                <a:solidFill>
                  <a:schemeClr val="bg2">
                    <a:lumMod val="25000"/>
                  </a:schemeClr>
                </a:solidFill>
              </a:rPr>
              <a:t>GRANDEZZA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: i frammenti più piccoli corrono più velocemente. </a:t>
            </a:r>
            <a:endParaRPr 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328498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RISULTATO DELLA CORSA ELETTROFORETICA</a:t>
            </a:r>
            <a:endParaRPr lang="it-IT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188640"/>
            <a:ext cx="9144000" cy="4154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6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it-IT" sz="6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RICERCA DELLA TOSSINA </a:t>
            </a:r>
          </a:p>
          <a:p>
            <a:pPr algn="ctr"/>
            <a:r>
              <a:rPr lang="it-IT" sz="6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STAF</a:t>
            </a:r>
            <a:r>
              <a:rPr lang="it-IT" sz="6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ILOCOCCICA</a:t>
            </a:r>
            <a:r>
              <a:rPr lang="it-IT" sz="6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endParaRPr lang="it-IT" sz="6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Immagine 1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41167"/>
            <a:ext cx="2101676" cy="1570303"/>
          </a:xfrm>
          <a:prstGeom prst="rect">
            <a:avLst/>
          </a:prstGeom>
        </p:spPr>
      </p:pic>
      <p:pic>
        <p:nvPicPr>
          <p:cNvPr id="3" name="Immagine 2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941167"/>
            <a:ext cx="2304256" cy="15841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5616" y="764704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t-IT" sz="20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Preparazione campione: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25 gr di formaggio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it-IT" sz="20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40 ml di H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₂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O preriscaldata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 descr="IMG_1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0648"/>
            <a:ext cx="2880000" cy="216000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magine 5" descr="IMG_1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2880000" cy="216000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3347864" y="292494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Utilizzo </a:t>
            </a:r>
            <a:r>
              <a:rPr lang="it-IT" sz="2000" u="sng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pHmetro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, con successivo processo di acidificazione e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</a:rPr>
              <a:t>neutralizzazzione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endParaRPr 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Immagine 7" descr="IMG_1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036200" y="4269056"/>
            <a:ext cx="2688000" cy="201600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sellaDiTesto 8"/>
          <p:cNvSpPr txBox="1"/>
          <p:nvPr/>
        </p:nvSpPr>
        <p:spPr>
          <a:xfrm>
            <a:off x="251520" y="494116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it-IT" sz="20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Centrifugare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per ottenere la separazione della matrice solida (sul fondo) dalla matrice liquida (in superficie)</a:t>
            </a:r>
            <a:endParaRPr 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23928" y="90872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it-IT" sz="20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Prelevare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la matrice liquida</a:t>
            </a:r>
            <a:endParaRPr 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magine 4" descr="IMG_1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IMG_1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44824"/>
            <a:ext cx="21600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1187624" y="314096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it-IT" sz="20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Lasciare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per 24h i campioni in 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glicole </a:t>
            </a:r>
            <a:r>
              <a:rPr lang="it-IT" sz="2000" b="1" dirty="0" err="1" smtClean="0">
                <a:solidFill>
                  <a:schemeClr val="bg2">
                    <a:lumMod val="25000"/>
                  </a:schemeClr>
                </a:solidFill>
              </a:rPr>
              <a:t>polietilenico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 (</a:t>
            </a: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PEG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4941168"/>
            <a:ext cx="6084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</a:rPr>
              <a:t>Per effetto dell’</a:t>
            </a:r>
            <a:r>
              <a:rPr lang="it-IT" sz="24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osmosi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</a:rPr>
              <a:t>, verificheremo se la tossina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</a:rPr>
              <a:t> è presente o meno nel campione esaminato mediante analisi immunoenzimatica.</a:t>
            </a:r>
            <a:endParaRPr lang="it-IT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Immagine 1" descr="Mini-Vidas-Biomerieu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157192"/>
            <a:ext cx="2843808" cy="17008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36096" y="429309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Presentazione realizzata da: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</a:rPr>
              <a:t>Frisoli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Ilaria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</a:rPr>
              <a:t>Piergiacomo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 Alessio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Tenore Martina</a:t>
            </a:r>
          </a:p>
          <a:p>
            <a:pPr>
              <a:buFont typeface="Wingdings" pitchFamily="2" charset="2"/>
              <a:buChar char="Ø"/>
            </a:pPr>
            <a:r>
              <a:rPr lang="it-IT" sz="2000" smtClean="0">
                <a:solidFill>
                  <a:schemeClr val="bg2">
                    <a:lumMod val="25000"/>
                  </a:schemeClr>
                </a:solidFill>
              </a:rPr>
              <a:t>Zullo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</a:rPr>
              <a:t>Maria Cristina</a:t>
            </a:r>
            <a:endParaRPr 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76672"/>
            <a:ext cx="2619375" cy="1743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2882402" cy="743108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15654" y="3565322"/>
            <a:ext cx="44944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LICEO SCIENTIFICO STATALE 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GUGLIELMO MARCONI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magin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427984" y="4077073"/>
            <a:ext cx="86409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03648" y="645333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Anno scolastico 2013-2014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206084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Tutor di laboratorio:</a:t>
            </a:r>
          </a:p>
          <a:p>
            <a:r>
              <a:rPr lang="it-IT" sz="2000" dirty="0" smtClean="0"/>
              <a:t>Dr. Maria Grazia </a:t>
            </a:r>
            <a:r>
              <a:rPr lang="it-IT" sz="2000" dirty="0" err="1" smtClean="0"/>
              <a:t>Basanisi</a:t>
            </a:r>
            <a:endParaRPr lang="it-IT" sz="2000" dirty="0" smtClean="0"/>
          </a:p>
          <a:p>
            <a:r>
              <a:rPr lang="it-IT" sz="2000" dirty="0" smtClean="0"/>
              <a:t>Dr. Gianfranco La Bella</a:t>
            </a:r>
          </a:p>
          <a:p>
            <a:r>
              <a:rPr lang="it-IT" sz="2000" dirty="0" smtClean="0"/>
              <a:t>Dr. Gaia Nobili</a:t>
            </a:r>
          </a:p>
          <a:p>
            <a:endParaRPr lang="it-IT" sz="2000" dirty="0"/>
          </a:p>
          <a:p>
            <a:r>
              <a:rPr lang="it-IT" sz="2000" dirty="0" smtClean="0"/>
              <a:t>Responsabile del laboratorio:</a:t>
            </a:r>
          </a:p>
          <a:p>
            <a:r>
              <a:rPr lang="it-IT" sz="2000" dirty="0" smtClean="0"/>
              <a:t>Dr. Giovanna La Salandra</a:t>
            </a:r>
          </a:p>
        </p:txBody>
      </p:sp>
    </p:spTree>
  </p:cSld>
  <p:clrMapOvr>
    <a:masterClrMapping/>
  </p:clrMapOvr>
  <p:transition spd="med" advTm="2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52536" y="-171400"/>
            <a:ext cx="9645589" cy="4154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6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it-IT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Isolamento e identificazione</a:t>
            </a:r>
          </a:p>
          <a:p>
            <a:pPr algn="ctr"/>
            <a:r>
              <a:rPr lang="it-IT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di</a:t>
            </a:r>
            <a:endParaRPr lang="it-IT" sz="4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/>
              <a:cs typeface="Comic Sans MS"/>
            </a:endParaRPr>
          </a:p>
          <a:p>
            <a:pPr algn="ctr"/>
            <a:r>
              <a:rPr lang="it-IT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“</a:t>
            </a:r>
            <a:r>
              <a:rPr lang="it-IT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Staphyloccocus</a:t>
            </a:r>
            <a:r>
              <a:rPr lang="it-IT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 </a:t>
            </a:r>
            <a:r>
              <a:rPr lang="it-IT" sz="44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aureus</a:t>
            </a:r>
            <a:r>
              <a:rPr lang="it-IT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”</a:t>
            </a:r>
          </a:p>
          <a:p>
            <a:pPr algn="ctr"/>
            <a:r>
              <a:rPr lang="it-IT" sz="6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   </a:t>
            </a:r>
            <a:endParaRPr lang="it-IT" sz="6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/>
              <a:cs typeface="Comic Sans MS"/>
            </a:endParaRPr>
          </a:p>
        </p:txBody>
      </p:sp>
      <p:pic>
        <p:nvPicPr>
          <p:cNvPr id="3" name="Immagine 2" descr="staphylococcus-aureus-isolato-da-alimenti-in-terreno-di-coltura-baird-parker-medi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2376264" cy="2054528"/>
          </a:xfrm>
          <a:prstGeom prst="rect">
            <a:avLst/>
          </a:prstGeom>
        </p:spPr>
      </p:pic>
      <p:pic>
        <p:nvPicPr>
          <p:cNvPr id="4" name="Immagine 3" descr="staphylococcus_aure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73016"/>
            <a:ext cx="255149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524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it-IT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Staphylococcus</a:t>
            </a:r>
            <a:r>
              <a:rPr lang="it-IT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 </a:t>
            </a:r>
            <a:r>
              <a:rPr lang="it-IT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aureus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Comic Sans MS"/>
              </a:rPr>
              <a:t>:</a:t>
            </a:r>
            <a:b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Comic Sans MS"/>
              </a:rPr>
            </a:b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6386" name="CasellaDiTesto 3"/>
          <p:cNvSpPr txBox="1">
            <a:spLocks noChangeArrowheads="1"/>
          </p:cNvSpPr>
          <p:nvPr/>
        </p:nvSpPr>
        <p:spPr bwMode="auto">
          <a:xfrm>
            <a:off x="504825" y="2043113"/>
            <a:ext cx="41036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2400" dirty="0">
                <a:solidFill>
                  <a:schemeClr val="accent1"/>
                </a:solidFill>
                <a:latin typeface="Candara" pitchFamily="34" charset="0"/>
              </a:rPr>
              <a:t> </a:t>
            </a:r>
            <a:r>
              <a:rPr lang="it-IT" sz="2400" dirty="0" err="1">
                <a:latin typeface="Candara" pitchFamily="34" charset="0"/>
              </a:rPr>
              <a:t>Gram</a:t>
            </a:r>
            <a:r>
              <a:rPr lang="it-IT" sz="2400" dirty="0">
                <a:latin typeface="Candara" pitchFamily="34" charset="0"/>
              </a:rPr>
              <a:t> +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400" dirty="0">
                <a:solidFill>
                  <a:schemeClr val="accent1"/>
                </a:solidFill>
                <a:latin typeface="Candara" pitchFamily="34" charset="0"/>
              </a:rPr>
              <a:t> </a:t>
            </a:r>
            <a:r>
              <a:rPr lang="it-IT" sz="2400" dirty="0">
                <a:latin typeface="Candara" pitchFamily="34" charset="0"/>
              </a:rPr>
              <a:t>Forma </a:t>
            </a:r>
            <a:r>
              <a:rPr lang="it-IT" sz="2400" dirty="0" err="1">
                <a:latin typeface="Candara" pitchFamily="34" charset="0"/>
              </a:rPr>
              <a:t>coccica</a:t>
            </a:r>
            <a:r>
              <a:rPr lang="it-IT" sz="2400" dirty="0">
                <a:latin typeface="Candara" pitchFamily="34" charset="0"/>
              </a:rPr>
              <a:t>, con tipica disposizione ‘‘a grappolo</a:t>
            </a:r>
            <a:r>
              <a:rPr lang="it-IT" sz="2400" dirty="0" smtClean="0">
                <a:latin typeface="Candara" pitchFamily="34" charset="0"/>
              </a:rPr>
              <a:t>’’</a:t>
            </a:r>
            <a:endParaRPr lang="it-IT" sz="2400" dirty="0">
              <a:latin typeface="Candar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sz="2400" dirty="0" smtClean="0">
                <a:solidFill>
                  <a:schemeClr val="accent1"/>
                </a:solidFill>
                <a:latin typeface="Candara" pitchFamily="34" charset="0"/>
              </a:rPr>
              <a:t> </a:t>
            </a:r>
            <a:r>
              <a:rPr lang="it-IT" sz="2400" dirty="0" err="1" smtClean="0">
                <a:latin typeface="Candara" pitchFamily="34" charset="0"/>
              </a:rPr>
              <a:t>Fam</a:t>
            </a:r>
            <a:r>
              <a:rPr lang="it-IT" sz="2400" dirty="0" smtClean="0">
                <a:latin typeface="Candara" pitchFamily="34" charset="0"/>
              </a:rPr>
              <a:t>. </a:t>
            </a:r>
            <a:r>
              <a:rPr lang="it-IT" sz="2400" dirty="0" err="1" smtClean="0">
                <a:latin typeface="Candara" pitchFamily="34" charset="0"/>
              </a:rPr>
              <a:t>Micrococcaceae</a:t>
            </a:r>
            <a:endParaRPr lang="it-IT" sz="2400" dirty="0" smtClean="0">
              <a:latin typeface="Candar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sz="2400" dirty="0" smtClean="0">
                <a:solidFill>
                  <a:schemeClr val="accent1"/>
                </a:solidFill>
                <a:latin typeface="Candara" pitchFamily="34" charset="0"/>
              </a:rPr>
              <a:t> </a:t>
            </a:r>
            <a:r>
              <a:rPr lang="it-IT" sz="2400" dirty="0">
                <a:latin typeface="Candara" pitchFamily="34" charset="0"/>
              </a:rPr>
              <a:t>Asporigeno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400" dirty="0">
                <a:solidFill>
                  <a:schemeClr val="accent1"/>
                </a:solidFill>
                <a:latin typeface="Candara" pitchFamily="34" charset="0"/>
              </a:rPr>
              <a:t> </a:t>
            </a:r>
            <a:r>
              <a:rPr lang="it-IT" sz="2400" dirty="0" err="1">
                <a:latin typeface="Candara" pitchFamily="34" charset="0"/>
              </a:rPr>
              <a:t>Coagulasi</a:t>
            </a:r>
            <a:r>
              <a:rPr lang="it-IT" sz="2400" dirty="0">
                <a:latin typeface="Candara" pitchFamily="34" charset="0"/>
              </a:rPr>
              <a:t> +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400" dirty="0">
                <a:solidFill>
                  <a:schemeClr val="accent1"/>
                </a:solidFill>
                <a:latin typeface="Candara" pitchFamily="34" charset="0"/>
              </a:rPr>
              <a:t> </a:t>
            </a:r>
            <a:r>
              <a:rPr lang="it-IT" sz="2400" dirty="0" err="1">
                <a:latin typeface="Candara" pitchFamily="34" charset="0"/>
              </a:rPr>
              <a:t>Catalasi</a:t>
            </a:r>
            <a:r>
              <a:rPr lang="it-IT" sz="2400" dirty="0">
                <a:latin typeface="Candara" pitchFamily="34" charset="0"/>
              </a:rPr>
              <a:t> +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400" dirty="0">
                <a:solidFill>
                  <a:schemeClr val="accent1"/>
                </a:solidFill>
                <a:latin typeface="Candara" pitchFamily="34" charset="0"/>
              </a:rPr>
              <a:t> </a:t>
            </a:r>
            <a:r>
              <a:rPr lang="it-IT" sz="2400" dirty="0">
                <a:latin typeface="Candara" pitchFamily="34" charset="0"/>
              </a:rPr>
              <a:t>Anaerobio facoltativo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400" dirty="0">
                <a:solidFill>
                  <a:schemeClr val="accent1"/>
                </a:solidFill>
                <a:latin typeface="Candara" pitchFamily="34" charset="0"/>
              </a:rPr>
              <a:t> </a:t>
            </a:r>
            <a:r>
              <a:rPr lang="it-IT" sz="2400" dirty="0">
                <a:latin typeface="Candara" pitchFamily="34" charset="0"/>
              </a:rPr>
              <a:t>Alofilo (7.5% </a:t>
            </a:r>
            <a:r>
              <a:rPr lang="it-IT" sz="2400" dirty="0" err="1">
                <a:latin typeface="Candara" pitchFamily="34" charset="0"/>
              </a:rPr>
              <a:t>NaCl</a:t>
            </a:r>
            <a:r>
              <a:rPr lang="it-IT" sz="2400" dirty="0">
                <a:latin typeface="Candara" pitchFamily="34" charset="0"/>
              </a:rPr>
              <a:t>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50" y="2089150"/>
            <a:ext cx="4329113" cy="332422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464344" y="980728"/>
            <a:ext cx="828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Germe ubiquitario presente in </a:t>
            </a:r>
            <a:r>
              <a:rPr lang="it-IT" sz="2400" dirty="0" err="1" smtClean="0"/>
              <a:t>ambiente,uomo</a:t>
            </a:r>
            <a:r>
              <a:rPr lang="it-IT" sz="2400" dirty="0" smtClean="0"/>
              <a:t> e alimenti.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1588150"/>
            <a:ext cx="370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 Generali:</a:t>
            </a:r>
            <a:endParaRPr lang="it-IT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2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388" y="115888"/>
            <a:ext cx="63373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b="1" dirty="0">
                <a:solidFill>
                  <a:srgbClr val="FEB8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Matrici Alimentari frequentemente contaminate:</a:t>
            </a:r>
            <a:r>
              <a:rPr lang="it-IT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 </a:t>
            </a:r>
          </a:p>
          <a:p>
            <a:r>
              <a:rPr lang="it-IT" sz="2400" u="sng" dirty="0" smtClean="0">
                <a:latin typeface="Comic Sans MS"/>
                <a:cs typeface="Comic Sans MS"/>
              </a:rPr>
              <a:t>Cause: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carenze </a:t>
            </a:r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nell’igiene </a:t>
            </a:r>
            <a:r>
              <a:rPr lang="it-I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personale, degli </a:t>
            </a:r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utensili </a:t>
            </a:r>
          </a:p>
          <a:p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ed </a:t>
            </a:r>
            <a:r>
              <a:rPr lang="it-I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attrezzature</a:t>
            </a:r>
            <a:r>
              <a:rPr lang="it-IT" sz="2200" dirty="0">
                <a:latin typeface="Comic Sans MS"/>
                <a:cs typeface="Comic Sans MS"/>
              </a:rPr>
              <a:t> </a:t>
            </a:r>
            <a:r>
              <a:rPr lang="it-IT" sz="2200" dirty="0" smtClean="0">
                <a:latin typeface="Comic Sans MS"/>
                <a:cs typeface="Comic Sans MS"/>
              </a:rPr>
              <a:t>ad </a:t>
            </a:r>
            <a:r>
              <a:rPr lang="it-IT" sz="2200" dirty="0">
                <a:latin typeface="Comic Sans MS"/>
                <a:cs typeface="Comic Sans MS"/>
              </a:rPr>
              <a:t>una </a:t>
            </a:r>
            <a:r>
              <a:rPr lang="it-IT" sz="2200" dirty="0" smtClean="0">
                <a:latin typeface="Comic Sans MS"/>
                <a:cs typeface="Comic Sans MS"/>
              </a:rPr>
              <a:t>massiccia;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latin typeface="Comic Sans MS"/>
                <a:cs typeface="Comic Sans MS"/>
              </a:rPr>
              <a:t> </a:t>
            </a:r>
            <a:r>
              <a:rPr lang="it-IT" sz="2200" dirty="0" err="1">
                <a:latin typeface="Comic Sans MS"/>
                <a:cs typeface="Comic Sans MS"/>
              </a:rPr>
              <a:t>ricontaminazione</a:t>
            </a:r>
            <a:r>
              <a:rPr lang="it-IT" sz="2200" dirty="0">
                <a:latin typeface="Comic Sans MS"/>
                <a:cs typeface="Comic Sans MS"/>
              </a:rPr>
              <a:t> di prodotti già risanati </a:t>
            </a:r>
            <a:r>
              <a:rPr lang="it-IT" sz="2200" dirty="0" smtClean="0">
                <a:latin typeface="Comic Sans MS"/>
                <a:cs typeface="Comic Sans MS"/>
              </a:rPr>
              <a:t>termicamente;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conservazione </a:t>
            </a:r>
            <a:r>
              <a:rPr lang="it-I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inadeguata</a:t>
            </a:r>
            <a:r>
              <a:rPr lang="it-IT" sz="2200" dirty="0">
                <a:latin typeface="Comic Sans MS"/>
                <a:cs typeface="Comic Sans MS"/>
              </a:rPr>
              <a:t> degli </a:t>
            </a:r>
            <a:r>
              <a:rPr lang="it-IT" sz="2200" dirty="0" smtClean="0">
                <a:latin typeface="Comic Sans MS"/>
                <a:cs typeface="Comic Sans MS"/>
              </a:rPr>
              <a:t>alimenti.</a:t>
            </a:r>
            <a:endParaRPr lang="it-IT" sz="2200" dirty="0">
              <a:latin typeface="Comic Sans MS"/>
              <a:cs typeface="Comic Sans MS"/>
            </a:endParaRPr>
          </a:p>
        </p:txBody>
      </p:sp>
      <p:pic>
        <p:nvPicPr>
          <p:cNvPr id="18434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989138"/>
            <a:ext cx="2560637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05263"/>
            <a:ext cx="2498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magin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538" y="0"/>
            <a:ext cx="2684462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magin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573463"/>
            <a:ext cx="20320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CasellaDiTesto 11"/>
          <p:cNvSpPr txBox="1">
            <a:spLocks noChangeArrowheads="1"/>
          </p:cNvSpPr>
          <p:nvPr/>
        </p:nvSpPr>
        <p:spPr bwMode="auto">
          <a:xfrm>
            <a:off x="6264275" y="1947863"/>
            <a:ext cx="2879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>
                <a:latin typeface="Candara" pitchFamily="34" charset="0"/>
              </a:rPr>
              <a:t>Prodotti da </a:t>
            </a:r>
            <a:r>
              <a:rPr lang="it-IT" dirty="0" smtClean="0">
                <a:latin typeface="Candara" pitchFamily="34" charset="0"/>
              </a:rPr>
              <a:t>pasticceria</a:t>
            </a:r>
            <a:endParaRPr lang="it-IT" dirty="0">
              <a:latin typeface="Candara" pitchFamily="34" charset="0"/>
            </a:endParaRPr>
          </a:p>
        </p:txBody>
      </p:sp>
      <p:sp>
        <p:nvSpPr>
          <p:cNvPr id="18439" name="CasellaDiTesto 12"/>
          <p:cNvSpPr txBox="1">
            <a:spLocks noChangeArrowheads="1"/>
          </p:cNvSpPr>
          <p:nvPr/>
        </p:nvSpPr>
        <p:spPr bwMode="auto">
          <a:xfrm>
            <a:off x="7493000" y="0"/>
            <a:ext cx="163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ndara" pitchFamily="34" charset="0"/>
              </a:rPr>
              <a:t>Latte e derivati</a:t>
            </a:r>
          </a:p>
        </p:txBody>
      </p:sp>
      <p:sp>
        <p:nvSpPr>
          <p:cNvPr id="18440" name="CasellaDiTesto 13"/>
          <p:cNvSpPr txBox="1">
            <a:spLocks noChangeArrowheads="1"/>
          </p:cNvSpPr>
          <p:nvPr/>
        </p:nvSpPr>
        <p:spPr bwMode="auto">
          <a:xfrm>
            <a:off x="0" y="6216650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ndara" pitchFamily="34" charset="0"/>
              </a:rPr>
              <a:t>Prodotti ittici e/o </a:t>
            </a:r>
          </a:p>
          <a:p>
            <a:pPr algn="ctr"/>
            <a:r>
              <a:rPr lang="it-IT">
                <a:latin typeface="Candara" pitchFamily="34" charset="0"/>
              </a:rPr>
              <a:t>sotto sale</a:t>
            </a:r>
          </a:p>
        </p:txBody>
      </p:sp>
      <p:sp>
        <p:nvSpPr>
          <p:cNvPr id="18441" name="CasellaDiTesto 14"/>
          <p:cNvSpPr txBox="1">
            <a:spLocks noChangeArrowheads="1"/>
          </p:cNvSpPr>
          <p:nvPr/>
        </p:nvSpPr>
        <p:spPr bwMode="auto">
          <a:xfrm>
            <a:off x="6516688" y="5949950"/>
            <a:ext cx="239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ndara" pitchFamily="34" charset="0"/>
              </a:rPr>
              <a:t>Carne e prodotti carnei</a:t>
            </a:r>
          </a:p>
        </p:txBody>
      </p:sp>
      <p:pic>
        <p:nvPicPr>
          <p:cNvPr id="18442" name="Immagin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4005263"/>
            <a:ext cx="30241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CasellaDiTesto 15"/>
          <p:cNvSpPr txBox="1">
            <a:spLocks noChangeArrowheads="1"/>
          </p:cNvSpPr>
          <p:nvPr/>
        </p:nvSpPr>
        <p:spPr bwMode="auto">
          <a:xfrm>
            <a:off x="3059113" y="5948363"/>
            <a:ext cx="233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ndara" pitchFamily="34" charset="0"/>
              </a:rPr>
              <a:t>Alimenti manipolati e alimenti «da buffet»</a:t>
            </a:r>
          </a:p>
        </p:txBody>
      </p:sp>
    </p:spTree>
    <p:extLst>
      <p:ext uri="{BB962C8B-B14F-4D97-AF65-F5344CB8AC3E}">
        <p14:creationId xmlns:p14="http://schemas.microsoft.com/office/powerpoint/2010/main" val="26230130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51419" y="1857598"/>
            <a:ext cx="71941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ATTIVITA’ SVOLTA</a:t>
            </a:r>
          </a:p>
        </p:txBody>
      </p:sp>
      <p:pic>
        <p:nvPicPr>
          <p:cNvPr id="3" name="Immagine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109146" cy="2016224"/>
          </a:xfrm>
          <a:prstGeom prst="rect">
            <a:avLst/>
          </a:prstGeom>
        </p:spPr>
      </p:pic>
      <p:pic>
        <p:nvPicPr>
          <p:cNvPr id="4" name="Immagine 3" descr="forschungreagenzb260w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3302000" cy="2197100"/>
          </a:xfrm>
          <a:prstGeom prst="rect">
            <a:avLst/>
          </a:prstGeom>
        </p:spPr>
      </p:pic>
      <p:pic>
        <p:nvPicPr>
          <p:cNvPr id="5" name="Immagine 4" descr="staphylococcus-aureus-isolato-da-alimenti-in-terreno-di-coltura-baird-parker-medi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2160240" cy="1440160"/>
          </a:xfrm>
          <a:prstGeom prst="rect">
            <a:avLst/>
          </a:prstGeom>
        </p:spPr>
      </p:pic>
      <p:pic>
        <p:nvPicPr>
          <p:cNvPr id="6" name="Immagine 5" descr="dna2-770x5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1224136" cy="936104"/>
          </a:xfrm>
          <a:prstGeom prst="rect">
            <a:avLst/>
          </a:prstGeom>
        </p:spPr>
      </p:pic>
      <p:pic>
        <p:nvPicPr>
          <p:cNvPr id="7" name="Immagine 6" descr="images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1924624" cy="15121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2632"/>
            <a:ext cx="2976000" cy="22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CasellaDiTesto 5"/>
          <p:cNvSpPr txBox="1"/>
          <p:nvPr/>
        </p:nvSpPr>
        <p:spPr>
          <a:xfrm>
            <a:off x="3851920" y="33265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arenR"/>
            </a:pP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Preparazione del campione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: 25 ml tal quale di latte e 225 ml BPW( terreno di arricchimento primario non selettivo per la crescita di microrganismi);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263691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arenR" startAt="2"/>
            </a:pP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Diluizioni 1:10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1 ml di campione e 9 ml di Peptone Sale  (terreno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</a:rPr>
              <a:t>pre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-arricchimento non selettivo);</a:t>
            </a:r>
          </a:p>
          <a:p>
            <a:pPr marL="342900" indent="-342900" algn="ctr">
              <a:buFont typeface="+mj-lt"/>
              <a:buAutoNum type="arabicParenR" startAt="2"/>
            </a:pP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Immagine 8" descr="IMG_1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012832"/>
            <a:ext cx="2976000" cy="22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Immagine 9" descr="IMG_1173.JPG"/>
          <p:cNvPicPr>
            <a:picLocks noChangeAspect="1"/>
          </p:cNvPicPr>
          <p:nvPr/>
        </p:nvPicPr>
        <p:blipFill>
          <a:blip r:embed="rId4" cstate="print"/>
          <a:srcRect l="8054" r="38714"/>
          <a:stretch>
            <a:fillRect/>
          </a:stretch>
        </p:blipFill>
        <p:spPr>
          <a:xfrm rot="16200000">
            <a:off x="981204" y="3635420"/>
            <a:ext cx="2160000" cy="3043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CasellaDiTesto 10"/>
          <p:cNvSpPr txBox="1"/>
          <p:nvPr/>
        </p:nvSpPr>
        <p:spPr>
          <a:xfrm>
            <a:off x="3635896" y="458112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arenR" startAt="3"/>
            </a:pP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Trasferire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1 ml di campione per ogni diluizione in piastre Petri (94 mm) e aggiungere il terreno per la crescita di </a:t>
            </a:r>
            <a:r>
              <a:rPr lang="it-IT" i="1" dirty="0" smtClean="0">
                <a:solidFill>
                  <a:schemeClr val="bg2">
                    <a:lumMod val="25000"/>
                  </a:schemeClr>
                </a:solidFill>
              </a:rPr>
              <a:t>S. </a:t>
            </a:r>
            <a:r>
              <a:rPr lang="it-IT" i="1" dirty="0" err="1" smtClean="0">
                <a:solidFill>
                  <a:schemeClr val="bg2">
                    <a:lumMod val="25000"/>
                  </a:schemeClr>
                </a:solidFill>
              </a:rPr>
              <a:t>aureus</a:t>
            </a:r>
            <a:r>
              <a:rPr lang="it-IT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( RPF )</a:t>
            </a:r>
          </a:p>
        </p:txBody>
      </p:sp>
    </p:spTree>
    <p:extLst>
      <p:ext uri="{BB962C8B-B14F-4D97-AF65-F5344CB8AC3E}">
        <p14:creationId xmlns:p14="http://schemas.microsoft.com/office/powerpoint/2010/main" val="1576453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12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3491880" y="908720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arenR" startAt="4"/>
            </a:pP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Incubazione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in termostato a 37° per 24-48 h e </a:t>
            </a: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conteggio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delle colonie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Immagine 6" descr="IMG_1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620688"/>
            <a:ext cx="312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 descr="IMG_1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789040"/>
            <a:ext cx="312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sellaDiTesto 8"/>
          <p:cNvSpPr txBox="1"/>
          <p:nvPr/>
        </p:nvSpPr>
        <p:spPr>
          <a:xfrm>
            <a:off x="3635896" y="429309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arenR" startAt="5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Semina su terreno </a:t>
            </a:r>
            <a:r>
              <a:rPr lang="it-IT" u="sng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Chromagar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e  </a:t>
            </a: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Agar-sangue</a:t>
            </a:r>
            <a:endParaRPr lang="it-IT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magine 9" descr="IMG_12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789040"/>
            <a:ext cx="312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66537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8852263" cy="1143000"/>
          </a:xfrm>
        </p:spPr>
        <p:txBody>
          <a:bodyPr/>
          <a:lstStyle/>
          <a:p>
            <a:pPr marL="914400" indent="-914400">
              <a:buFont typeface="+mj-lt"/>
              <a:buAutoNum type="arabicParenR" startAt="6"/>
            </a:pPr>
            <a:r>
              <a:rPr lang="it-IT" dirty="0" smtClean="0"/>
              <a:t>Colorazione di GRAM</a:t>
            </a:r>
            <a:endParaRPr lang="it-IT" dirty="0"/>
          </a:p>
        </p:txBody>
      </p:sp>
      <p:pic>
        <p:nvPicPr>
          <p:cNvPr id="4" name="Immagine 3" descr="IMG_1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2880000" cy="216000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3347864" y="1700808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Stemperare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una colonia batterica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</a:rPr>
              <a:t>ISOLATAseminata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su agar sangue o su TSA  in 2 ml di soluzione fisiologica e </a:t>
            </a: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 essiccare 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sulla fiamma del becco </a:t>
            </a:r>
            <a:r>
              <a:rPr lang="it-IT" dirty="0" err="1" smtClean="0">
                <a:solidFill>
                  <a:schemeClr val="bg2">
                    <a:lumMod val="25000"/>
                  </a:schemeClr>
                </a:solidFill>
              </a:rPr>
              <a:t>Bunsen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Immagine 6" descr="IMG_1198.JPG"/>
          <p:cNvPicPr>
            <a:picLocks noChangeAspect="1"/>
          </p:cNvPicPr>
          <p:nvPr/>
        </p:nvPicPr>
        <p:blipFill>
          <a:blip r:embed="rId3" cstate="print"/>
          <a:srcRect l="17293" r="6544"/>
          <a:stretch>
            <a:fillRect/>
          </a:stretch>
        </p:blipFill>
        <p:spPr>
          <a:xfrm>
            <a:off x="467544" y="4149080"/>
            <a:ext cx="2160000" cy="216000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magine 7" descr="IMG_1207.JPG"/>
          <p:cNvPicPr>
            <a:picLocks noChangeAspect="1"/>
          </p:cNvPicPr>
          <p:nvPr/>
        </p:nvPicPr>
        <p:blipFill>
          <a:blip r:embed="rId4" cstate="print"/>
          <a:srcRect l="39235"/>
          <a:stretch>
            <a:fillRect/>
          </a:stretch>
        </p:blipFill>
        <p:spPr>
          <a:xfrm>
            <a:off x="3491880" y="4149080"/>
            <a:ext cx="2160000" cy="216000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magine 8" descr="IMG_1214.JPG"/>
          <p:cNvPicPr>
            <a:picLocks noChangeAspect="1"/>
          </p:cNvPicPr>
          <p:nvPr/>
        </p:nvPicPr>
        <p:blipFill>
          <a:blip r:embed="rId5" cstate="print"/>
          <a:srcRect l="25387"/>
          <a:stretch>
            <a:fillRect/>
          </a:stretch>
        </p:blipFill>
        <p:spPr>
          <a:xfrm>
            <a:off x="6516216" y="4149080"/>
            <a:ext cx="2160000" cy="216000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asellaDiTesto 9"/>
          <p:cNvSpPr txBox="1"/>
          <p:nvPr/>
        </p:nvSpPr>
        <p:spPr>
          <a:xfrm>
            <a:off x="2051720" y="357301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Si utilizzano due </a:t>
            </a:r>
            <a:r>
              <a:rPr lang="it-IT" u="sng" dirty="0" smtClean="0">
                <a:solidFill>
                  <a:schemeClr val="accent5">
                    <a:lumMod val="75000"/>
                  </a:schemeClr>
                </a:solidFill>
              </a:rPr>
              <a:t>coloranti</a:t>
            </a: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ed un </a:t>
            </a:r>
            <a:r>
              <a:rPr lang="it-IT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fissante</a:t>
            </a:r>
            <a:r>
              <a:rPr lang="it-IT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it-IT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Violetto di Genziana</a:t>
            </a:r>
            <a:endParaRPr lang="it-IT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11960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Lugol</a:t>
            </a:r>
            <a:endParaRPr lang="it-IT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020272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Sofranina</a:t>
            </a:r>
            <a:endParaRPr lang="it-IT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103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2430000" cy="32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3707904" y="148478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omic Sans MS"/>
                <a:cs typeface="Comic Sans MS"/>
              </a:rPr>
              <a:t>Osservazione al microscopio  ottico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omic Sans MS"/>
                <a:cs typeface="Comic Sans MS"/>
              </a:rPr>
              <a:t>;</a:t>
            </a:r>
            <a:endParaRPr lang="it-IT" sz="2000" dirty="0">
              <a:solidFill>
                <a:schemeClr val="bg2">
                  <a:lumMod val="2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6" name="Immagine 5" descr="IMG_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84984"/>
            <a:ext cx="4176000" cy="313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asellaDiTesto 7"/>
          <p:cNvSpPr txBox="1"/>
          <p:nvPr/>
        </p:nvSpPr>
        <p:spPr>
          <a:xfrm>
            <a:off x="683568" y="3861048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omic Sans MS"/>
                <a:cs typeface="Comic Sans MS"/>
              </a:rPr>
              <a:t>Identificazione del batterio in base alla colorazione ottenuta.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omic Sans MS"/>
                <a:cs typeface="Comic Sans MS"/>
              </a:rPr>
              <a:t>I Batteri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Comic Sans MS"/>
                <a:cs typeface="Comic Sans MS"/>
              </a:rPr>
              <a:t>Gram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omic Sans MS"/>
                <a:cs typeface="Comic Sans MS"/>
              </a:rPr>
              <a:t>⁺ trattengono il  colore violetto,mentre quelli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Comic Sans MS"/>
                <a:cs typeface="Comic Sans MS"/>
              </a:rPr>
              <a:t>Gram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omic Sans MS"/>
                <a:cs typeface="Comic Sans MS"/>
              </a:rPr>
              <a:t>⁻ assumeranno un colore rosato.</a:t>
            </a:r>
            <a:endParaRPr lang="it-IT" sz="2000" dirty="0">
              <a:solidFill>
                <a:schemeClr val="bg2">
                  <a:lumMod val="25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614</TotalTime>
  <Words>719</Words>
  <Application>Microsoft Office PowerPoint</Application>
  <PresentationFormat>Presentazione su schermo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Elica</vt:lpstr>
      <vt:lpstr>Presentazione standard di PowerPoint</vt:lpstr>
      <vt:lpstr>Presentazione standard di PowerPoint</vt:lpstr>
      <vt:lpstr>Staphylococcus aureus: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Colorazione di GRAM</vt:lpstr>
      <vt:lpstr>Presentazione standard di PowerPoint</vt:lpstr>
      <vt:lpstr>PROVE MOLECOLARI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SCHOOL all’Istituto Zooprofilattico</dc:title>
  <dc:creator>Gaia Nobili gn.</dc:creator>
  <cp:lastModifiedBy>Windows User</cp:lastModifiedBy>
  <cp:revision>65</cp:revision>
  <dcterms:created xsi:type="dcterms:W3CDTF">2014-07-02T07:40:51Z</dcterms:created>
  <dcterms:modified xsi:type="dcterms:W3CDTF">2014-07-06T09:24:18Z</dcterms:modified>
</cp:coreProperties>
</file>